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8"/>
  </p:notesMasterIdLst>
  <p:handoutMasterIdLst>
    <p:handoutMasterId r:id="rId29"/>
  </p:handoutMasterIdLst>
  <p:sldIdLst>
    <p:sldId id="446" r:id="rId2"/>
    <p:sldId id="447" r:id="rId3"/>
    <p:sldId id="440" r:id="rId4"/>
    <p:sldId id="467" r:id="rId5"/>
    <p:sldId id="469" r:id="rId6"/>
    <p:sldId id="471" r:id="rId7"/>
    <p:sldId id="472" r:id="rId8"/>
    <p:sldId id="470" r:id="rId9"/>
    <p:sldId id="444" r:id="rId10"/>
    <p:sldId id="461" r:id="rId11"/>
    <p:sldId id="451" r:id="rId12"/>
    <p:sldId id="449" r:id="rId13"/>
    <p:sldId id="445" r:id="rId14"/>
    <p:sldId id="453" r:id="rId15"/>
    <p:sldId id="463" r:id="rId16"/>
    <p:sldId id="468" r:id="rId17"/>
    <p:sldId id="457" r:id="rId18"/>
    <p:sldId id="450" r:id="rId19"/>
    <p:sldId id="454" r:id="rId20"/>
    <p:sldId id="455" r:id="rId21"/>
    <p:sldId id="466" r:id="rId22"/>
    <p:sldId id="456" r:id="rId23"/>
    <p:sldId id="458" r:id="rId24"/>
    <p:sldId id="459" r:id="rId25"/>
    <p:sldId id="465" r:id="rId26"/>
    <p:sldId id="403" r:id="rId27"/>
  </p:sldIdLst>
  <p:sldSz cx="18288000" cy="10323513"/>
  <p:notesSz cx="9939338" cy="6807200"/>
  <p:defaultTextStyle>
    <a:defPPr>
      <a:defRPr lang="zh-TW"/>
    </a:defPPr>
    <a:lvl1pPr marL="0" algn="l" defTabSz="1961643" rtl="0" eaLnBrk="1" latinLnBrk="0" hangingPunct="1">
      <a:defRPr sz="4005" kern="1200">
        <a:solidFill>
          <a:schemeClr val="tx1"/>
        </a:solidFill>
        <a:latin typeface="+mn-lt"/>
        <a:ea typeface="+mn-ea"/>
        <a:cs typeface="+mn-cs"/>
      </a:defRPr>
    </a:lvl1pPr>
    <a:lvl2pPr marL="980822" algn="l" defTabSz="1961643" rtl="0" eaLnBrk="1" latinLnBrk="0" hangingPunct="1">
      <a:defRPr sz="4005" kern="1200">
        <a:solidFill>
          <a:schemeClr val="tx1"/>
        </a:solidFill>
        <a:latin typeface="+mn-lt"/>
        <a:ea typeface="+mn-ea"/>
        <a:cs typeface="+mn-cs"/>
      </a:defRPr>
    </a:lvl2pPr>
    <a:lvl3pPr marL="1961643" algn="l" defTabSz="1961643" rtl="0" eaLnBrk="1" latinLnBrk="0" hangingPunct="1">
      <a:defRPr sz="4005" kern="1200">
        <a:solidFill>
          <a:schemeClr val="tx1"/>
        </a:solidFill>
        <a:latin typeface="+mn-lt"/>
        <a:ea typeface="+mn-ea"/>
        <a:cs typeface="+mn-cs"/>
      </a:defRPr>
    </a:lvl3pPr>
    <a:lvl4pPr marL="2942465" algn="l" defTabSz="1961643" rtl="0" eaLnBrk="1" latinLnBrk="0" hangingPunct="1">
      <a:defRPr sz="4005" kern="1200">
        <a:solidFill>
          <a:schemeClr val="tx1"/>
        </a:solidFill>
        <a:latin typeface="+mn-lt"/>
        <a:ea typeface="+mn-ea"/>
        <a:cs typeface="+mn-cs"/>
      </a:defRPr>
    </a:lvl4pPr>
    <a:lvl5pPr marL="3923286" algn="l" defTabSz="1961643" rtl="0" eaLnBrk="1" latinLnBrk="0" hangingPunct="1">
      <a:defRPr sz="4005" kern="1200">
        <a:solidFill>
          <a:schemeClr val="tx1"/>
        </a:solidFill>
        <a:latin typeface="+mn-lt"/>
        <a:ea typeface="+mn-ea"/>
        <a:cs typeface="+mn-cs"/>
      </a:defRPr>
    </a:lvl5pPr>
    <a:lvl6pPr marL="4904110" algn="l" defTabSz="1961643" rtl="0" eaLnBrk="1" latinLnBrk="0" hangingPunct="1">
      <a:defRPr sz="4005" kern="1200">
        <a:solidFill>
          <a:schemeClr val="tx1"/>
        </a:solidFill>
        <a:latin typeface="+mn-lt"/>
        <a:ea typeface="+mn-ea"/>
        <a:cs typeface="+mn-cs"/>
      </a:defRPr>
    </a:lvl6pPr>
    <a:lvl7pPr marL="5884931" algn="l" defTabSz="1961643" rtl="0" eaLnBrk="1" latinLnBrk="0" hangingPunct="1">
      <a:defRPr sz="4005" kern="1200">
        <a:solidFill>
          <a:schemeClr val="tx1"/>
        </a:solidFill>
        <a:latin typeface="+mn-lt"/>
        <a:ea typeface="+mn-ea"/>
        <a:cs typeface="+mn-cs"/>
      </a:defRPr>
    </a:lvl7pPr>
    <a:lvl8pPr marL="6865753" algn="l" defTabSz="1961643" rtl="0" eaLnBrk="1" latinLnBrk="0" hangingPunct="1">
      <a:defRPr sz="4005" kern="1200">
        <a:solidFill>
          <a:schemeClr val="tx1"/>
        </a:solidFill>
        <a:latin typeface="+mn-lt"/>
        <a:ea typeface="+mn-ea"/>
        <a:cs typeface="+mn-cs"/>
      </a:defRPr>
    </a:lvl8pPr>
    <a:lvl9pPr marL="7846574" algn="l" defTabSz="1961643" rtl="0" eaLnBrk="1" latinLnBrk="0" hangingPunct="1">
      <a:defRPr sz="40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13" userDrawn="1">
          <p15:clr>
            <a:srgbClr val="A4A3A4"/>
          </p15:clr>
        </p15:guide>
        <p15:guide id="2" pos="4800" userDrawn="1">
          <p15:clr>
            <a:srgbClr val="A4A3A4"/>
          </p15:clr>
        </p15:guide>
        <p15:guide id="3" orient="horz" pos="3252" userDrawn="1">
          <p15:clr>
            <a:srgbClr val="A4A3A4"/>
          </p15:clr>
        </p15:guide>
        <p15:guide id="4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 userDrawn="1">
          <p15:clr>
            <a:srgbClr val="A4A3A4"/>
          </p15:clr>
        </p15:guide>
        <p15:guide id="2" pos="313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A6A6A"/>
    <a:srgbClr val="CC3399"/>
    <a:srgbClr val="FF7D2D"/>
    <a:srgbClr val="FFA861"/>
    <a:srgbClr val="FFD961"/>
    <a:srgbClr val="FF3F3F"/>
    <a:srgbClr val="FF0909"/>
    <a:srgbClr val="FF5A3F"/>
    <a:srgbClr val="FF2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5" autoAdjust="0"/>
    <p:restoredTop sz="99393" autoAdjust="0"/>
  </p:normalViewPr>
  <p:slideViewPr>
    <p:cSldViewPr>
      <p:cViewPr varScale="1">
        <p:scale>
          <a:sx n="77" d="100"/>
          <a:sy n="77" d="100"/>
        </p:scale>
        <p:origin x="716" y="76"/>
      </p:cViewPr>
      <p:guideLst>
        <p:guide orient="horz" pos="3613"/>
        <p:guide pos="4800"/>
        <p:guide orient="horz" pos="3252"/>
        <p:guide pos="57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35" d="100"/>
          <a:sy n="135" d="100"/>
        </p:scale>
        <p:origin x="1492" y="76"/>
      </p:cViewPr>
      <p:guideLst>
        <p:guide orient="horz" pos="2144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737" cy="3403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465808"/>
            <a:ext cx="4306737" cy="3403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816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7047" cy="3403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9992" y="0"/>
            <a:ext cx="4307047" cy="3403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8212D-7DBB-445B-AC9D-3EE19CEB042C}" type="datetimeFigureOut">
              <a:rPr lang="zh-TW" altLang="en-US" smtClean="0"/>
              <a:t>2025/4/4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709863" y="511175"/>
            <a:ext cx="45196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3934" y="3233420"/>
            <a:ext cx="7951470" cy="3063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65659"/>
            <a:ext cx="4307047" cy="3403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7" cy="3403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09A61-44FC-4C7B-BDFE-415E494709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578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61643" rtl="0" eaLnBrk="1" latinLnBrk="0" hangingPunct="1">
      <a:defRPr sz="2603" kern="1200">
        <a:solidFill>
          <a:schemeClr val="tx1"/>
        </a:solidFill>
        <a:latin typeface="+mn-lt"/>
        <a:ea typeface="+mn-ea"/>
        <a:cs typeface="+mn-cs"/>
      </a:defRPr>
    </a:lvl1pPr>
    <a:lvl2pPr marL="980822" algn="l" defTabSz="1961643" rtl="0" eaLnBrk="1" latinLnBrk="0" hangingPunct="1">
      <a:defRPr sz="2603" kern="1200">
        <a:solidFill>
          <a:schemeClr val="tx1"/>
        </a:solidFill>
        <a:latin typeface="+mn-lt"/>
        <a:ea typeface="+mn-ea"/>
        <a:cs typeface="+mn-cs"/>
      </a:defRPr>
    </a:lvl2pPr>
    <a:lvl3pPr marL="1961643" algn="l" defTabSz="1961643" rtl="0" eaLnBrk="1" latinLnBrk="0" hangingPunct="1">
      <a:defRPr sz="2603" kern="1200">
        <a:solidFill>
          <a:schemeClr val="tx1"/>
        </a:solidFill>
        <a:latin typeface="+mn-lt"/>
        <a:ea typeface="+mn-ea"/>
        <a:cs typeface="+mn-cs"/>
      </a:defRPr>
    </a:lvl3pPr>
    <a:lvl4pPr marL="2942465" algn="l" defTabSz="1961643" rtl="0" eaLnBrk="1" latinLnBrk="0" hangingPunct="1">
      <a:defRPr sz="2603" kern="1200">
        <a:solidFill>
          <a:schemeClr val="tx1"/>
        </a:solidFill>
        <a:latin typeface="+mn-lt"/>
        <a:ea typeface="+mn-ea"/>
        <a:cs typeface="+mn-cs"/>
      </a:defRPr>
    </a:lvl4pPr>
    <a:lvl5pPr marL="3923286" algn="l" defTabSz="1961643" rtl="0" eaLnBrk="1" latinLnBrk="0" hangingPunct="1">
      <a:defRPr sz="2603" kern="1200">
        <a:solidFill>
          <a:schemeClr val="tx1"/>
        </a:solidFill>
        <a:latin typeface="+mn-lt"/>
        <a:ea typeface="+mn-ea"/>
        <a:cs typeface="+mn-cs"/>
      </a:defRPr>
    </a:lvl5pPr>
    <a:lvl6pPr marL="4904110" algn="l" defTabSz="1961643" rtl="0" eaLnBrk="1" latinLnBrk="0" hangingPunct="1">
      <a:defRPr sz="2603" kern="1200">
        <a:solidFill>
          <a:schemeClr val="tx1"/>
        </a:solidFill>
        <a:latin typeface="+mn-lt"/>
        <a:ea typeface="+mn-ea"/>
        <a:cs typeface="+mn-cs"/>
      </a:defRPr>
    </a:lvl6pPr>
    <a:lvl7pPr marL="5884931" algn="l" defTabSz="1961643" rtl="0" eaLnBrk="1" latinLnBrk="0" hangingPunct="1">
      <a:defRPr sz="2603" kern="1200">
        <a:solidFill>
          <a:schemeClr val="tx1"/>
        </a:solidFill>
        <a:latin typeface="+mn-lt"/>
        <a:ea typeface="+mn-ea"/>
        <a:cs typeface="+mn-cs"/>
      </a:defRPr>
    </a:lvl7pPr>
    <a:lvl8pPr marL="6865753" algn="l" defTabSz="1961643" rtl="0" eaLnBrk="1" latinLnBrk="0" hangingPunct="1">
      <a:defRPr sz="2603" kern="1200">
        <a:solidFill>
          <a:schemeClr val="tx1"/>
        </a:solidFill>
        <a:latin typeface="+mn-lt"/>
        <a:ea typeface="+mn-ea"/>
        <a:cs typeface="+mn-cs"/>
      </a:defRPr>
    </a:lvl8pPr>
    <a:lvl9pPr marL="7846574" algn="l" defTabSz="1961643" rtl="0" eaLnBrk="1" latinLnBrk="0" hangingPunct="1">
      <a:defRPr sz="2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" y="-320"/>
            <a:ext cx="18355344" cy="10324881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ctrTitle" hasCustomPrompt="1"/>
          </p:nvPr>
        </p:nvSpPr>
        <p:spPr>
          <a:xfrm>
            <a:off x="503040" y="4728177"/>
            <a:ext cx="8379056" cy="505588"/>
          </a:xfrm>
          <a:prstGeom prst="rect">
            <a:avLst/>
          </a:prstGeom>
          <a:noFill/>
        </p:spPr>
        <p:txBody>
          <a:bodyPr lIns="97960" tIns="48980" rIns="97960" bIns="48980"/>
          <a:lstStyle>
            <a:lvl1pPr algn="l" defTabSz="979597" rtl="0" eaLnBrk="1" latinLnBrk="0" hangingPunct="1">
              <a:spcBef>
                <a:spcPct val="0"/>
              </a:spcBef>
              <a:buNone/>
              <a:defRPr lang="zh-TW" altLang="en-US" sz="4400" kern="1200" baseline="0" dirty="0">
                <a:solidFill>
                  <a:schemeClr val="bg1"/>
                </a:solidFill>
                <a:effectLst/>
                <a:latin typeface="ROG Fonts" panose="00000500000000000000" pitchFamily="50" charset="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en-US" altLang="zh-TW" dirty="0"/>
              <a:t>rog project 01</a:t>
            </a:r>
            <a:endParaRPr lang="zh-TW" altLang="en-US" dirty="0"/>
          </a:p>
        </p:txBody>
      </p:sp>
      <p:sp>
        <p:nvSpPr>
          <p:cNvPr id="8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503040" y="5377780"/>
            <a:ext cx="10657184" cy="291701"/>
          </a:xfrm>
          <a:prstGeom prst="rect">
            <a:avLst/>
          </a:prstGeom>
        </p:spPr>
        <p:txBody>
          <a:bodyPr lIns="97960" tIns="48980" rIns="97960" bIns="48980"/>
          <a:lstStyle>
            <a:lvl1pPr marL="0" indent="0" algn="l">
              <a:buNone/>
              <a:defRPr lang="zh-TW" altLang="en-US" sz="1600" kern="1200" baseline="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2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4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6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8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0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2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4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6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ASUS DESIGN CENTER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814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E01AF45-E566-4813-89CE-5220DB840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551" y="193204"/>
            <a:ext cx="8402393" cy="719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FF0000"/>
                </a:solidFill>
                <a:latin typeface="Trade Gothic LT Pro Bold" panose="020B0803040303020004" pitchFamily="34" charset="0"/>
              </a:defRPr>
            </a:lvl1pPr>
            <a:lvl2pPr>
              <a:defRPr>
                <a:solidFill>
                  <a:srgbClr val="FF0000"/>
                </a:solidFill>
                <a:latin typeface="+mj-lt"/>
              </a:defRPr>
            </a:lvl2pPr>
            <a:lvl3pPr>
              <a:defRPr>
                <a:solidFill>
                  <a:srgbClr val="FF0000"/>
                </a:solidFill>
                <a:latin typeface="+mj-lt"/>
              </a:defRPr>
            </a:lvl3pPr>
            <a:lvl4pPr>
              <a:defRPr>
                <a:solidFill>
                  <a:srgbClr val="FF0000"/>
                </a:solidFill>
                <a:latin typeface="+mj-lt"/>
              </a:defRPr>
            </a:lvl4pPr>
            <a:lvl5pPr>
              <a:defRPr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altLang="zh-TW" dirty="0"/>
              <a:t>VANGUARD</a:t>
            </a:r>
            <a:endParaRPr lang="zh-TW" altLang="en-US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948410F1-5005-43AD-9F86-D74F5F586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7551" y="1632422"/>
            <a:ext cx="16899337" cy="2520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Roboto Condensed" panose="02000000000000000000" pitchFamily="2" charset="0"/>
              </a:defRPr>
            </a:lvl1pPr>
          </a:lstStyle>
          <a:p>
            <a:pPr lvl="0"/>
            <a:r>
              <a:rPr lang="en-US" altLang="zh-TW" dirty="0"/>
              <a:t>Your body text here</a:t>
            </a:r>
            <a:endParaRPr lang="zh-TW" altLang="en-US" dirty="0"/>
          </a:p>
        </p:txBody>
      </p:sp>
      <p:sp>
        <p:nvSpPr>
          <p:cNvPr id="11" name="文字版面配置區 9">
            <a:extLst>
              <a:ext uri="{FF2B5EF4-FFF2-40B4-BE49-F238E27FC236}">
                <a16:creationId xmlns:a16="http://schemas.microsoft.com/office/drawing/2014/main" id="{4F548A75-C4DC-4335-BA30-6D4D9E781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049" y="913284"/>
            <a:ext cx="13897544" cy="575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Trade Gothic LT Pro Bold" panose="020B0803040303020004" pitchFamily="34" charset="0"/>
              </a:defRPr>
            </a:lvl1pPr>
          </a:lstStyle>
          <a:p>
            <a:pPr lvl="0"/>
            <a:r>
              <a:rPr lang="en-US" altLang="zh-TW" dirty="0"/>
              <a:t>Sub headline here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E3B8532-B8E6-4B9D-AC10-14B524E85F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71192" y="9966881"/>
            <a:ext cx="14905433" cy="3490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36" y="193204"/>
            <a:ext cx="2283196" cy="40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21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51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9">
            <a:extLst>
              <a:ext uri="{FF2B5EF4-FFF2-40B4-BE49-F238E27FC236}">
                <a16:creationId xmlns:a16="http://schemas.microsoft.com/office/drawing/2014/main" id="{948410F1-5005-43AD-9F86-D74F5F586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7551" y="1632422"/>
            <a:ext cx="16899337" cy="2520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  <a:latin typeface="Roboto Condensed" panose="02000000000000000000" pitchFamily="2" charset="0"/>
              </a:defRPr>
            </a:lvl1pPr>
          </a:lstStyle>
          <a:p>
            <a:pPr lvl="0"/>
            <a:r>
              <a:rPr lang="en-US" altLang="zh-TW" dirty="0"/>
              <a:t>Your body text here</a:t>
            </a:r>
            <a:endParaRPr lang="zh-TW" altLang="en-US" dirty="0"/>
          </a:p>
        </p:txBody>
      </p:sp>
      <p:sp>
        <p:nvSpPr>
          <p:cNvPr id="13" name="文字版面配置區 9">
            <a:extLst>
              <a:ext uri="{FF2B5EF4-FFF2-40B4-BE49-F238E27FC236}">
                <a16:creationId xmlns:a16="http://schemas.microsoft.com/office/drawing/2014/main" id="{4F548A75-C4DC-4335-BA30-6D4D9E781D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049" y="913284"/>
            <a:ext cx="13897544" cy="575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  <a:latin typeface="Trade Gothic LT Pro Bold" panose="020B0803040303020004" pitchFamily="34" charset="0"/>
              </a:defRPr>
            </a:lvl1pPr>
          </a:lstStyle>
          <a:p>
            <a:pPr lvl="0"/>
            <a:r>
              <a:rPr lang="en-US" altLang="zh-TW" dirty="0"/>
              <a:t>Sub headline here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E3B8532-B8E6-4B9D-AC10-14B524E85F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71192" y="9966881"/>
            <a:ext cx="14905433" cy="349027"/>
          </a:xfrm>
          <a:prstGeom prst="rect">
            <a:avLst/>
          </a:prstGeom>
        </p:spPr>
      </p:pic>
      <p:sp>
        <p:nvSpPr>
          <p:cNvPr id="7" name="文字版面配置區 4">
            <a:extLst>
              <a:ext uri="{FF2B5EF4-FFF2-40B4-BE49-F238E27FC236}">
                <a16:creationId xmlns:a16="http://schemas.microsoft.com/office/drawing/2014/main" id="{8E01AF45-E566-4813-89CE-5220DB840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551" y="193204"/>
            <a:ext cx="8402393" cy="719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FF0000"/>
                </a:solidFill>
                <a:latin typeface="Trade Gothic LT Pro Bold" panose="020B0803040303020004" pitchFamily="34" charset="0"/>
              </a:defRPr>
            </a:lvl1pPr>
            <a:lvl2pPr>
              <a:defRPr>
                <a:solidFill>
                  <a:srgbClr val="FF0000"/>
                </a:solidFill>
                <a:latin typeface="+mj-lt"/>
              </a:defRPr>
            </a:lvl2pPr>
            <a:lvl3pPr>
              <a:defRPr>
                <a:solidFill>
                  <a:srgbClr val="FF0000"/>
                </a:solidFill>
                <a:latin typeface="+mj-lt"/>
              </a:defRPr>
            </a:lvl3pPr>
            <a:lvl4pPr>
              <a:defRPr>
                <a:solidFill>
                  <a:srgbClr val="FF0000"/>
                </a:solidFill>
                <a:latin typeface="+mj-lt"/>
              </a:defRPr>
            </a:lvl4pPr>
            <a:lvl5pPr>
              <a:defRPr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altLang="zh-TW" dirty="0"/>
              <a:t>VANGUARD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36" y="193204"/>
            <a:ext cx="2283196" cy="40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1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23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</p:sldLayoutIdLst>
  <p:txStyles>
    <p:titleStyle>
      <a:lvl1pPr algn="ctr" defTabSz="904208" rtl="0" eaLnBrk="1" latinLnBrk="0" hangingPunct="1"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9078" indent="-339078" algn="l" defTabSz="90420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4669" indent="-282565" algn="l" defTabSz="904208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30259" indent="-226052" algn="l" defTabSz="90420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82363" indent="-226052" algn="l" defTabSz="90420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4466" indent="-226052" algn="l" defTabSz="90420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6570" indent="-226052" algn="l" defTabSz="90420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8674" indent="-226052" algn="l" defTabSz="90420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90778" indent="-226052" algn="l" defTabSz="90420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2882" indent="-226052" algn="l" defTabSz="90420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04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104" algn="l" defTabSz="904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4208" algn="l" defTabSz="904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6311" algn="l" defTabSz="904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8415" algn="l" defTabSz="904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0518" algn="l" defTabSz="904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2622" algn="l" defTabSz="904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4726" algn="l" defTabSz="904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6830" algn="l" defTabSz="904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brandunity.asu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lIns="97960" tIns="48980" rIns="97960" bIns="48980" anchor="t"/>
          <a:lstStyle/>
          <a:p>
            <a:r>
              <a:rPr lang="en-US" altLang="zh-TW" dirty="0">
                <a:latin typeface="ROG Fonts"/>
                <a:ea typeface="微軟正黑體"/>
              </a:rPr>
              <a:t>Graphic design intern guide V2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1993" y="6313884"/>
            <a:ext cx="10700239" cy="1325128"/>
          </a:xfrm>
        </p:spPr>
        <p:txBody>
          <a:bodyPr lIns="97960" tIns="48980" rIns="97960" bIns="48980" anchor="t"/>
          <a:lstStyle/>
          <a:p>
            <a:r>
              <a:rPr lang="en-US" altLang="zh-TW" dirty="0"/>
              <a:t>By </a:t>
            </a:r>
            <a:r>
              <a:rPr lang="en-US" altLang="zh-TW" dirty="0" err="1"/>
              <a:t>CarynChong</a:t>
            </a:r>
            <a:endParaRPr lang="en-US" altLang="zh-TW" dirty="0"/>
          </a:p>
          <a:p>
            <a:r>
              <a:rPr lang="en-US" altLang="zh-TW" dirty="0"/>
              <a:t>Updated by </a:t>
            </a:r>
            <a:r>
              <a:rPr lang="en-US" altLang="zh-TW" dirty="0" err="1"/>
              <a:t>Loh</a:t>
            </a:r>
            <a:r>
              <a:rPr lang="en-US" altLang="zh-TW" dirty="0"/>
              <a:t> Kai Jun</a:t>
            </a:r>
          </a:p>
        </p:txBody>
      </p:sp>
    </p:spTree>
    <p:extLst>
      <p:ext uri="{BB962C8B-B14F-4D97-AF65-F5344CB8AC3E}">
        <p14:creationId xmlns:p14="http://schemas.microsoft.com/office/powerpoint/2010/main" val="130269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ASUS – Brand Unity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Color scheme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Graphic visuals</a:t>
            </a:r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Brand Unity</a:t>
            </a:r>
            <a:endParaRPr lang="zh-TW" altLang="en-US" dirty="0">
              <a:latin typeface="+mj-ea"/>
            </a:endParaRPr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Resources</a:t>
            </a:r>
            <a:endParaRPr lang="zh-TW" altLang="en-US" dirty="0">
              <a:latin typeface="+mj-ea"/>
            </a:endParaRPr>
          </a:p>
        </p:txBody>
      </p:sp>
      <p:sp>
        <p:nvSpPr>
          <p:cNvPr id="5" name="文字版面配置區 3">
            <a:extLst>
              <a:ext uri="{FF2B5EF4-FFF2-40B4-BE49-F238E27FC236}">
                <a16:creationId xmlns:a16="http://schemas.microsoft.com/office/drawing/2014/main" id="{63B91BA6-6349-412F-96FA-970E26A1E4D8}"/>
              </a:ext>
            </a:extLst>
          </p:cNvPr>
          <p:cNvSpPr txBox="1">
            <a:spLocks/>
          </p:cNvSpPr>
          <p:nvPr/>
        </p:nvSpPr>
        <p:spPr>
          <a:xfrm>
            <a:off x="256315" y="5233764"/>
            <a:ext cx="13897544" cy="575792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Trade Gothic LT Pro Bold" panose="020B0803040303020004" pitchFamily="34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  <a:latin typeface="+mj-ea"/>
                <a:ea typeface="+mj-ea"/>
              </a:rPr>
              <a:t>Product Webpage</a:t>
            </a:r>
            <a:endParaRPr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219F6DFF-B54A-4CCF-AB5F-B6ABA0B38436}"/>
              </a:ext>
            </a:extLst>
          </p:cNvPr>
          <p:cNvSpPr txBox="1">
            <a:spLocks/>
          </p:cNvSpPr>
          <p:nvPr/>
        </p:nvSpPr>
        <p:spPr>
          <a:xfrm>
            <a:off x="280581" y="5881836"/>
            <a:ext cx="3894867" cy="2520950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Roboto Condensed" panose="02000000000000000000" pitchFamily="2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Full product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KSP (Key selling 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Product photo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536" y="966694"/>
            <a:ext cx="7235439" cy="3745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536" y="5685294"/>
            <a:ext cx="5521383" cy="29064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2754" y="5685294"/>
            <a:ext cx="4845863" cy="39755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2392" y="1092218"/>
            <a:ext cx="4176225" cy="41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Social posting: 1080 x 1080 </a:t>
            </a:r>
            <a:r>
              <a:rPr lang="en-US" altLang="zh-TW" dirty="0" smtClean="0"/>
              <a:t>pixel (Guideline all 20)</a:t>
            </a:r>
            <a:endParaRPr lang="en-US" altLang="zh-TW" dirty="0"/>
          </a:p>
          <a:p>
            <a:r>
              <a:rPr lang="en-US" altLang="zh-TW" dirty="0"/>
              <a:t>Wobbler: 10cm x 10cm</a:t>
            </a:r>
          </a:p>
          <a:p>
            <a:r>
              <a:rPr lang="en-US" altLang="zh-TW" dirty="0"/>
              <a:t>Spec card: A5/A6 (refer to template)</a:t>
            </a:r>
          </a:p>
          <a:p>
            <a:r>
              <a:rPr lang="en-US" altLang="zh-TW" dirty="0"/>
              <a:t>Bunting: 29.5x80 inches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Make sure to leave equal space at all sides of the template</a:t>
            </a:r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Layout </a:t>
            </a:r>
            <a:endParaRPr lang="zh-TW" altLang="en-US" dirty="0">
              <a:latin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60" y="2281436"/>
            <a:ext cx="6722622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9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>
          <a:xfrm>
            <a:off x="313916" y="2301356"/>
            <a:ext cx="16899337" cy="793030"/>
          </a:xfrm>
        </p:spPr>
        <p:txBody>
          <a:bodyPr/>
          <a:lstStyle/>
          <a:p>
            <a:r>
              <a:rPr lang="en-US" altLang="zh-TW" dirty="0"/>
              <a:t>RED: #F51928</a:t>
            </a:r>
          </a:p>
          <a:p>
            <a:r>
              <a:rPr lang="en-US" altLang="zh-TW" dirty="0"/>
              <a:t>Black: #000000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308414" y="1582218"/>
            <a:ext cx="13897544" cy="575792"/>
          </a:xfrm>
        </p:spPr>
        <p:txBody>
          <a:bodyPr/>
          <a:lstStyle/>
          <a:p>
            <a:r>
              <a:rPr lang="en-US" altLang="zh-TW" dirty="0"/>
              <a:t>ROG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Color </a:t>
            </a:r>
            <a:endParaRPr lang="zh-TW" altLang="en-US" dirty="0">
              <a:latin typeface="+mj-ea"/>
            </a:endParaRPr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274063" y="3958415"/>
            <a:ext cx="16899337" cy="793030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rgbClr val="000000"/>
                </a:solidFill>
                <a:latin typeface="Roboto Condensed" panose="02000000000000000000" pitchFamily="2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Yellow: #FF9E1B</a:t>
            </a:r>
          </a:p>
          <a:p>
            <a:r>
              <a:rPr lang="en-US" altLang="zh-TW" dirty="0"/>
              <a:t>Black: #000000</a:t>
            </a:r>
          </a:p>
          <a:p>
            <a:endParaRPr lang="zh-TW" altLang="en-US" dirty="0"/>
          </a:p>
        </p:txBody>
      </p:sp>
      <p:sp>
        <p:nvSpPr>
          <p:cNvPr id="7" name="文字版面配置區 3"/>
          <p:cNvSpPr txBox="1">
            <a:spLocks/>
          </p:cNvSpPr>
          <p:nvPr/>
        </p:nvSpPr>
        <p:spPr>
          <a:xfrm>
            <a:off x="250274" y="3430809"/>
            <a:ext cx="13897544" cy="575792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rgbClr val="000000"/>
                </a:solidFill>
                <a:latin typeface="Trade Gothic LT Pro Bold" panose="020B0803040303020004" pitchFamily="34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TUF</a:t>
            </a:r>
            <a:endParaRPr lang="zh-TW" altLang="en-US" dirty="0"/>
          </a:p>
        </p:txBody>
      </p:sp>
      <p:sp>
        <p:nvSpPr>
          <p:cNvPr id="9" name="文字版面配置區 3"/>
          <p:cNvSpPr txBox="1">
            <a:spLocks/>
          </p:cNvSpPr>
          <p:nvPr/>
        </p:nvSpPr>
        <p:spPr>
          <a:xfrm>
            <a:off x="274063" y="5411455"/>
            <a:ext cx="13897544" cy="575792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rgbClr val="000000"/>
                </a:solidFill>
                <a:latin typeface="Trade Gothic LT Pro Bold" panose="020B0803040303020004" pitchFamily="34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ProArt</a:t>
            </a:r>
            <a:endParaRPr lang="zh-TW" altLang="en-US" dirty="0"/>
          </a:p>
        </p:txBody>
      </p:sp>
      <p:sp>
        <p:nvSpPr>
          <p:cNvPr id="10" name="文字版面配置區 2"/>
          <p:cNvSpPr txBox="1">
            <a:spLocks/>
          </p:cNvSpPr>
          <p:nvPr/>
        </p:nvSpPr>
        <p:spPr>
          <a:xfrm>
            <a:off x="316803" y="8155447"/>
            <a:ext cx="16899337" cy="793030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rgbClr val="000000"/>
                </a:solidFill>
                <a:latin typeface="Roboto Condensed" panose="02000000000000000000" pitchFamily="2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Blue: #133ED4</a:t>
            </a:r>
          </a:p>
          <a:p>
            <a:r>
              <a:rPr lang="en-US" altLang="zh-TW" dirty="0"/>
              <a:t>Grey:</a:t>
            </a:r>
            <a:r>
              <a:rPr lang="zh-TW" altLang="en-US" dirty="0"/>
              <a:t> </a:t>
            </a:r>
            <a:r>
              <a:rPr lang="en-US" altLang="zh-TW" dirty="0"/>
              <a:t>#53565A, #D9D9D6</a:t>
            </a:r>
          </a:p>
        </p:txBody>
      </p:sp>
      <p:sp>
        <p:nvSpPr>
          <p:cNvPr id="11" name="文字版面配置區 3"/>
          <p:cNvSpPr txBox="1">
            <a:spLocks/>
          </p:cNvSpPr>
          <p:nvPr/>
        </p:nvSpPr>
        <p:spPr>
          <a:xfrm>
            <a:off x="311301" y="7436309"/>
            <a:ext cx="13897544" cy="575792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rgbClr val="000000"/>
                </a:solidFill>
                <a:latin typeface="Trade Gothic LT Pro Bold" panose="020B0803040303020004" pitchFamily="34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ASUS</a:t>
            </a:r>
            <a:endParaRPr lang="zh-TW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79" y="3446417"/>
            <a:ext cx="1124008" cy="1263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05" y="1690208"/>
            <a:ext cx="914447" cy="9334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76" y="5305772"/>
            <a:ext cx="3650304" cy="18908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76" y="7906962"/>
            <a:ext cx="989276" cy="615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379" y="8704657"/>
            <a:ext cx="967573" cy="772362"/>
          </a:xfrm>
          <a:prstGeom prst="rect">
            <a:avLst/>
          </a:prstGeom>
        </p:spPr>
      </p:pic>
      <p:sp>
        <p:nvSpPr>
          <p:cNvPr id="16" name="文字版面配置區 2"/>
          <p:cNvSpPr txBox="1">
            <a:spLocks/>
          </p:cNvSpPr>
          <p:nvPr/>
        </p:nvSpPr>
        <p:spPr>
          <a:xfrm>
            <a:off x="250274" y="6020517"/>
            <a:ext cx="16899337" cy="793030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rgbClr val="000000"/>
                </a:solidFill>
                <a:latin typeface="Roboto Condensed" panose="02000000000000000000" pitchFamily="2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Gold</a:t>
            </a:r>
          </a:p>
          <a:p>
            <a:r>
              <a:rPr lang="en-US" altLang="zh-TW" dirty="0"/>
              <a:t>Black: #000000</a:t>
            </a:r>
          </a:p>
          <a:p>
            <a:endParaRPr lang="zh-TW" altLang="en-US" dirty="0"/>
          </a:p>
        </p:txBody>
      </p:sp>
      <p:sp>
        <p:nvSpPr>
          <p:cNvPr id="17" name="文字版面配置區 3"/>
          <p:cNvSpPr txBox="1">
            <a:spLocks/>
          </p:cNvSpPr>
          <p:nvPr/>
        </p:nvSpPr>
        <p:spPr>
          <a:xfrm>
            <a:off x="306650" y="850279"/>
            <a:ext cx="13897544" cy="575792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rgbClr val="000000"/>
                </a:solidFill>
                <a:latin typeface="Trade Gothic LT Pro Bold" panose="020B0803040303020004" pitchFamily="34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All can be obtained from ASUS Brand Unity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251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2"/>
          </p:nvPr>
        </p:nvSpPr>
        <p:spPr>
          <a:xfrm>
            <a:off x="348651" y="8186092"/>
            <a:ext cx="17364300" cy="2520950"/>
          </a:xfrm>
        </p:spPr>
        <p:txBody>
          <a:bodyPr/>
          <a:lstStyle/>
          <a:p>
            <a:r>
              <a:rPr lang="en-US" altLang="zh-TW" dirty="0"/>
              <a:t>For Titles and Badges you may use other fonts freely. 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8271018-DACB-48A0-A28F-BAAACCDD0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07947"/>
              </p:ext>
            </p:extLst>
          </p:nvPr>
        </p:nvGraphicFramePr>
        <p:xfrm>
          <a:off x="348651" y="2209428"/>
          <a:ext cx="17364300" cy="4830408"/>
        </p:xfrm>
        <a:graphic>
          <a:graphicData uri="http://schemas.openxmlformats.org/drawingml/2006/table">
            <a:tbl>
              <a:tblPr/>
              <a:tblGrid>
                <a:gridCol w="434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5240"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TW" sz="24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Categories</a:t>
                      </a: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TW" sz="2400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Primary Font</a:t>
                      </a: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TW" sz="2000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Additional</a:t>
                      </a:r>
                      <a:r>
                        <a:rPr lang="en-GB" altLang="zh-TW" sz="2000" kern="1200" baseline="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 Font 1</a:t>
                      </a:r>
                      <a:endParaRPr lang="en-GB" altLang="zh-TW" sz="2000" kern="1200" dirty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TW" sz="2000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Additional</a:t>
                      </a:r>
                      <a:r>
                        <a:rPr lang="en-GB" altLang="zh-TW" sz="2000" kern="1200" baseline="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 Font 2</a:t>
                      </a:r>
                      <a:endParaRPr lang="en-GB" altLang="zh-TW" sz="2000" kern="1200" dirty="0">
                        <a:solidFill>
                          <a:srgbClr val="FF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ROG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ROG Fonts" panose="00000500000000000000" pitchFamily="50" charset="0"/>
                        </a:rPr>
                        <a:t>ROG Font</a:t>
                      </a:r>
                      <a:endParaRPr lang="zh-TW" altLang="en-US" sz="2000" dirty="0">
                        <a:latin typeface="ROG Fonts" panose="00000500000000000000" pitchFamily="50" charset="0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</a:rPr>
                        <a:t>Trade</a:t>
                      </a:r>
                      <a:r>
                        <a:rPr lang="en-US" altLang="zh-TW" sz="2000" baseline="0" dirty="0">
                          <a:latin typeface="+mj-lt"/>
                        </a:rPr>
                        <a:t> Gothic LT Pro</a:t>
                      </a:r>
                    </a:p>
                    <a:p>
                      <a:pPr algn="ctr"/>
                      <a:r>
                        <a:rPr lang="en-US" altLang="zh-TW" sz="1400" baseline="0" dirty="0">
                          <a:latin typeface="+mj-lt"/>
                        </a:rPr>
                        <a:t>(*use this font for tagline)</a:t>
                      </a:r>
                      <a:endParaRPr lang="zh-TW" altLang="en-US" sz="1400" dirty="0">
                        <a:latin typeface="+mj-lt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>
                          <a:latin typeface="+mn-ea"/>
                          <a:ea typeface="+mn-ea"/>
                        </a:rPr>
                        <a:t>Roboto</a:t>
                      </a:r>
                      <a:r>
                        <a:rPr lang="en-US" altLang="zh-TW" sz="2000" dirty="0">
                          <a:latin typeface="+mn-ea"/>
                          <a:ea typeface="+mn-ea"/>
                        </a:rPr>
                        <a:t> Condensed</a:t>
                      </a:r>
                      <a:endParaRPr lang="zh-TW" altLang="en-US" sz="2000" dirty="0">
                        <a:latin typeface="+mn-ea"/>
                        <a:ea typeface="+mn-ea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2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TUF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Kairos Sans W1G Cn Bold" panose="020B0806030702000204" pitchFamily="34" charset="0"/>
                        </a:rPr>
                        <a:t>Kairos</a:t>
                      </a:r>
                      <a:r>
                        <a:rPr lang="en-US" altLang="zh-TW" sz="2000" baseline="0" dirty="0">
                          <a:latin typeface="Kairos Sans W1G Cn Bold" panose="020B0806030702000204" pitchFamily="34" charset="0"/>
                        </a:rPr>
                        <a:t> Sans Condensed</a:t>
                      </a:r>
                      <a:endParaRPr lang="zh-TW" altLang="en-US" sz="2000" dirty="0">
                        <a:latin typeface="Kairos Sans W1G Cn Bold" panose="020B0806030702000204" pitchFamily="34" charset="0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DIN Pro Cond" panose="02000506030000020004" pitchFamily="2" charset="0"/>
                        </a:rPr>
                        <a:t>DIN Pro Condensed Bold</a:t>
                      </a:r>
                      <a:endParaRPr lang="zh-TW" altLang="en-US" sz="2000" dirty="0">
                        <a:latin typeface="DIN Pro Cond" panose="02000506030000020004" pitchFamily="2" charset="0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Roboto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2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ASUS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T Norms Pro" panose="02000503030000020003" pitchFamily="2" charset="0"/>
                          <a:ea typeface="+mn-ea"/>
                          <a:cs typeface="+mn-cs"/>
                        </a:rPr>
                        <a:t>TT Norms Pro</a:t>
                      </a: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Roboto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2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ProArt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T Norms Pro" panose="02000503030000020003" pitchFamily="2" charset="0"/>
                          <a:ea typeface="+mn-ea"/>
                          <a:cs typeface="+mn-cs"/>
                        </a:rPr>
                        <a:t>TT Norms Pro</a:t>
                      </a: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Roboto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21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ZenScreen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T Norms Pro" panose="02000503030000020003" pitchFamily="2" charset="0"/>
                          <a:ea typeface="+mn-ea"/>
                          <a:cs typeface="+mn-cs"/>
                        </a:rPr>
                        <a:t>TT Norms Pro</a:t>
                      </a: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Roboto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63B91BA6-6349-412F-96FA-970E26A1E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049" y="913284"/>
            <a:ext cx="13897544" cy="575792"/>
          </a:xfrm>
        </p:spPr>
        <p:txBody>
          <a:bodyPr/>
          <a:lstStyle/>
          <a:p>
            <a:r>
              <a:rPr lang="en-US" altLang="zh-TW" dirty="0"/>
              <a:t>All can be obtained from ASUS Brand Unity</a:t>
            </a:r>
            <a:endParaRPr lang="zh-TW" altLang="en-US" dirty="0"/>
          </a:p>
        </p:txBody>
      </p:sp>
      <p:sp>
        <p:nvSpPr>
          <p:cNvPr id="8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Fonts</a:t>
            </a:r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961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8271018-DACB-48A0-A28F-BAAACCDD0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868456"/>
              </p:ext>
            </p:extLst>
          </p:nvPr>
        </p:nvGraphicFramePr>
        <p:xfrm>
          <a:off x="287016" y="1489077"/>
          <a:ext cx="17713968" cy="8425209"/>
        </p:xfrm>
        <a:graphic>
          <a:graphicData uri="http://schemas.openxmlformats.org/drawingml/2006/table">
            <a:tbl>
              <a:tblPr/>
              <a:tblGrid>
                <a:gridCol w="5904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117"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TW" sz="24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Categories</a:t>
                      </a: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TW" sz="2400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Logo</a:t>
                      </a: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TW" sz="2000" kern="1200" dirty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Taglines</a:t>
                      </a: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7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ROG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ROG Fonts" panose="00000500000000000000" pitchFamily="50" charset="0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+mj-lt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67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TUF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DIN Pro Cond" panose="02000506030000020004" pitchFamily="2" charset="0"/>
                        </a:rPr>
                        <a:t>*Note:</a:t>
                      </a:r>
                      <a:r>
                        <a:rPr lang="en-US" altLang="zh-TW" sz="2000" baseline="0" dirty="0">
                          <a:latin typeface="DIN Pro Cond" panose="02000506030000020004" pitchFamily="2" charset="0"/>
                        </a:rPr>
                        <a:t> look at the product</a:t>
                      </a:r>
                      <a:r>
                        <a:rPr lang="zh-TW" altLang="en-US" sz="2000" baseline="0" dirty="0">
                          <a:latin typeface="DIN Pro Cond" panose="02000506030000020004" pitchFamily="2" charset="0"/>
                        </a:rPr>
                        <a:t> </a:t>
                      </a:r>
                      <a:endParaRPr lang="en-US" altLang="zh-TW" sz="2000" baseline="0" dirty="0">
                        <a:latin typeface="DIN Pro Cond" panose="02000506030000020004" pitchFamily="2" charset="0"/>
                      </a:endParaRPr>
                    </a:p>
                    <a:p>
                      <a:pPr algn="l"/>
                      <a:r>
                        <a:rPr lang="en-US" altLang="zh-TW" sz="2000" baseline="0" dirty="0">
                          <a:latin typeface="DIN Pro Cond" panose="02000506030000020004" pitchFamily="2" charset="0"/>
                        </a:rPr>
                        <a:t>(old TUF logo &amp; New TUF logo)</a:t>
                      </a:r>
                    </a:p>
                  </a:txBody>
                  <a:tcPr marL="82296" marR="82296" marT="30861" marB="3086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DIN Pro Cond" panose="02000506030000020004" pitchFamily="2" charset="0"/>
                        </a:rPr>
                        <a:t>Get TUF, Game Tough</a:t>
                      </a:r>
                      <a:endParaRPr lang="zh-TW" altLang="en-US" sz="2000" dirty="0">
                        <a:latin typeface="DIN Pro Cond" panose="02000506030000020004" pitchFamily="2" charset="0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5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ASUS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T Norms Pro" panose="02000503030000020003" pitchFamily="2" charset="0"/>
                        <a:ea typeface="+mn-ea"/>
                        <a:cs typeface="+mn-cs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5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ProArt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T Norms Pro" panose="02000503030000020003" pitchFamily="2" charset="0"/>
                        <a:ea typeface="+mn-ea"/>
                        <a:cs typeface="+mn-cs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5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/>
                        <a:t>ZenScreen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T Norms Pro" panose="02000503030000020003" pitchFamily="2" charset="0"/>
                        <a:ea typeface="+mn-ea"/>
                        <a:cs typeface="+mn-cs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5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PBA (Powered By ASUS)</a:t>
                      </a:r>
                      <a:endParaRPr lang="zh-TW" altLang="en-US" sz="2000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420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T Norms Pro" panose="02000503030000020003" pitchFamily="2" charset="0"/>
                        <a:ea typeface="+mn-ea"/>
                        <a:cs typeface="+mn-cs"/>
                      </a:endParaRPr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DOMINATE</a:t>
                      </a:r>
                      <a:r>
                        <a:rPr lang="en-US" altLang="zh-TW" sz="2000" b="1" baseline="0" dirty="0"/>
                        <a:t> WITH THE BEST</a:t>
                      </a:r>
                      <a:endParaRPr lang="zh-TW" altLang="en-US" sz="2000" b="1" dirty="0"/>
                    </a:p>
                  </a:txBody>
                  <a:tcPr marL="82296" marR="82296" marT="30861" marB="3086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1939921"/>
                  </a:ext>
                </a:extLst>
              </a:tr>
            </a:tbl>
          </a:graphicData>
        </a:graphic>
      </p:graphicFrame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63B91BA6-6349-412F-96FA-970E26A1E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049" y="913284"/>
            <a:ext cx="13897544" cy="575792"/>
          </a:xfrm>
        </p:spPr>
        <p:txBody>
          <a:bodyPr/>
          <a:lstStyle/>
          <a:p>
            <a:r>
              <a:rPr lang="en-US" altLang="zh-TW" dirty="0"/>
              <a:t>All can be obtained from ASUS Brand Unity</a:t>
            </a:r>
            <a:endParaRPr lang="zh-TW" altLang="en-US" dirty="0"/>
          </a:p>
        </p:txBody>
      </p:sp>
      <p:sp>
        <p:nvSpPr>
          <p:cNvPr id="8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Logo &amp; Taglines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368" y="2213902"/>
            <a:ext cx="1419414" cy="1240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728" y="2213902"/>
            <a:ext cx="1368152" cy="1205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298" y="2361205"/>
            <a:ext cx="2645593" cy="826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054" y="3519278"/>
            <a:ext cx="1343154" cy="1183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818" y="4835239"/>
            <a:ext cx="3312368" cy="1115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4560" y="2423654"/>
            <a:ext cx="3384376" cy="4236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1872" y="6118698"/>
            <a:ext cx="2129696" cy="11635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26207" y="7758356"/>
            <a:ext cx="4171241" cy="5040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781" y="7449995"/>
            <a:ext cx="3327434" cy="11207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7750" y="2977676"/>
            <a:ext cx="2921150" cy="3873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51254" y="5005721"/>
            <a:ext cx="2921150" cy="3873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04438" y="5469788"/>
            <a:ext cx="3814781" cy="5513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04438" y="6380134"/>
            <a:ext cx="3814781" cy="551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36" y="8831006"/>
            <a:ext cx="4407570" cy="93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3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Arrangement Priority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90275" y="2569468"/>
            <a:ext cx="16899337" cy="2520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ROG &gt; ASUS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ASUS &gt; TUF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Logo &gt; Tagline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Arrangement of logo, tagline according to priority</a:t>
            </a:r>
          </a:p>
          <a:p>
            <a:r>
              <a:rPr lang="en-US" dirty="0"/>
              <a:t>1 as most </a:t>
            </a:r>
            <a:r>
              <a:rPr lang="en-US" dirty="0" err="1"/>
              <a:t>prio</a:t>
            </a:r>
            <a:r>
              <a:rPr lang="en-US" dirty="0"/>
              <a:t> to 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040" y="2281436"/>
            <a:ext cx="6788499" cy="67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5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Logo Arrangement case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721096" y="2487604"/>
            <a:ext cx="3657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ROG Logo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70" y="2497460"/>
            <a:ext cx="2734469" cy="27363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9979" y="5196307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ASUS Logo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4611" y="4786537"/>
            <a:ext cx="1342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ROG Tagline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3205" y="2333331"/>
            <a:ext cx="437940" cy="708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546" y="4758461"/>
            <a:ext cx="437940" cy="708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46295" y="4670920"/>
            <a:ext cx="437940" cy="708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365464" y="1633364"/>
            <a:ext cx="295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PBA Product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27765" y="2585841"/>
            <a:ext cx="2953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ASUS Logo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0543" y="2428348"/>
            <a:ext cx="353621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4501" y="4871234"/>
            <a:ext cx="353621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57" y="2624216"/>
            <a:ext cx="2722321" cy="272232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062896" y="4899310"/>
            <a:ext cx="1291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ASUS Tagline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60603" y="1747172"/>
            <a:ext cx="295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ASUS Product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238019" y="2585841"/>
            <a:ext cx="2953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PBA Logo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809583" y="2448079"/>
            <a:ext cx="353621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51584" y="1785764"/>
            <a:ext cx="3657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ROG Product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86" y="6529908"/>
            <a:ext cx="2232035" cy="315673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91999" y="6033634"/>
            <a:ext cx="3657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TUF Product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303" y="6474157"/>
            <a:ext cx="2953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ASUS Logo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8081" y="6316664"/>
            <a:ext cx="353621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66392" y="946348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TUF Logo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52708" y="8938099"/>
            <a:ext cx="437940" cy="708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08122" y="6316664"/>
            <a:ext cx="92086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Dealer/Partner logo always on top right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Use the logo color </a:t>
            </a:r>
            <a:r>
              <a:rPr lang="en-US" sz="2800" dirty="0" err="1">
                <a:solidFill>
                  <a:schemeClr val="bg1"/>
                </a:solidFill>
              </a:rPr>
              <a:t>ver</a:t>
            </a:r>
            <a:r>
              <a:rPr lang="en-US" sz="2800" dirty="0">
                <a:solidFill>
                  <a:schemeClr val="bg1"/>
                </a:solidFill>
              </a:rPr>
              <a:t> with best contrast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Vertical and horizontal </a:t>
            </a:r>
            <a:r>
              <a:rPr lang="en-US" sz="2800" dirty="0" err="1">
                <a:solidFill>
                  <a:schemeClr val="bg1"/>
                </a:solidFill>
              </a:rPr>
              <a:t>pading</a:t>
            </a:r>
            <a:r>
              <a:rPr lang="en-US" sz="2800" dirty="0">
                <a:solidFill>
                  <a:schemeClr val="bg1"/>
                </a:solidFill>
              </a:rPr>
              <a:t> should be the same</a:t>
            </a:r>
          </a:p>
          <a:p>
            <a:pPr marL="457200" indent="-457200"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53761" y="6775573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Dealer logo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765454" y="6153691"/>
            <a:ext cx="825867" cy="708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151700" y="499259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363393" y="4370712"/>
            <a:ext cx="825867" cy="708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1.5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5464" y="2589262"/>
            <a:ext cx="2819825" cy="27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1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79304" y="4009628"/>
            <a:ext cx="12961440" cy="3744416"/>
          </a:xfrm>
        </p:spPr>
        <p:txBody>
          <a:bodyPr/>
          <a:lstStyle/>
          <a:p>
            <a:r>
              <a:rPr lang="en-US" sz="12000" dirty="0"/>
              <a:t>Content Check List</a:t>
            </a:r>
          </a:p>
        </p:txBody>
      </p:sp>
    </p:spTree>
    <p:extLst>
      <p:ext uri="{BB962C8B-B14F-4D97-AF65-F5344CB8AC3E}">
        <p14:creationId xmlns:p14="http://schemas.microsoft.com/office/powerpoint/2010/main" val="986447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42" y="1950740"/>
            <a:ext cx="6802357" cy="6802357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Social Posting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Content</a:t>
            </a:r>
            <a:endParaRPr lang="zh-TW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9424" y="241274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Logo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823520" y="2341002"/>
            <a:ext cx="939463" cy="3025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2130461" y="6646644"/>
            <a:ext cx="1045987" cy="185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9512" y="6415812"/>
            <a:ext cx="235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Title </a:t>
            </a:r>
          </a:p>
          <a:p>
            <a:r>
              <a:rPr lang="en-US" sz="2400" dirty="0"/>
              <a:t>(Product Tagline)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1810058" y="3612176"/>
            <a:ext cx="13663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132392" y="6012529"/>
            <a:ext cx="1972048" cy="2968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409513" y="578169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Name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12384360" y="8430715"/>
            <a:ext cx="936104" cy="1154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09513" y="831529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KSP Logo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4571492" y="5480393"/>
            <a:ext cx="1368152" cy="1006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09581" y="3612176"/>
            <a:ext cx="193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Pic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4541249" y="3843315"/>
            <a:ext cx="2031874" cy="4173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91172" y="5060839"/>
            <a:ext cx="28803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Badge</a:t>
            </a:r>
          </a:p>
          <a:p>
            <a:r>
              <a:rPr lang="en-US" sz="1500" dirty="0"/>
              <a:t>(depending on the use of artwork)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302478" y="338134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KSP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808209" y="8453260"/>
            <a:ext cx="1045987" cy="185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47121" y="8430715"/>
            <a:ext cx="156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Tagline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4941563" y="7404942"/>
            <a:ext cx="13663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280682" y="717411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KSP</a:t>
            </a:r>
          </a:p>
        </p:txBody>
      </p:sp>
    </p:spTree>
    <p:extLst>
      <p:ext uri="{BB962C8B-B14F-4D97-AF65-F5344CB8AC3E}">
        <p14:creationId xmlns:p14="http://schemas.microsoft.com/office/powerpoint/2010/main" val="151357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08" y="2057298"/>
            <a:ext cx="5714017" cy="684618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Social Posting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Content</a:t>
            </a:r>
            <a:endParaRPr lang="zh-TW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3120" y="200108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Logo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517216" y="2231912"/>
            <a:ext cx="1008112" cy="141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479429" y="2778284"/>
            <a:ext cx="2585208" cy="360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143725" y="2547451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Name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1980977" y="8626254"/>
            <a:ext cx="10836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153686" y="8395421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Logo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5543600" y="4216710"/>
            <a:ext cx="2520280" cy="229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95428" y="3909847"/>
            <a:ext cx="193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Pic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11342277" y="4587226"/>
            <a:ext cx="1911752" cy="2746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277565" y="4155558"/>
            <a:ext cx="28803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Badge</a:t>
            </a:r>
          </a:p>
          <a:p>
            <a:r>
              <a:rPr lang="en-US" sz="1500" dirty="0"/>
              <a:t>(depending on the use of artwork)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4283460" y="6904163"/>
            <a:ext cx="2520280" cy="229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27376" y="6673924"/>
            <a:ext cx="19319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KSP</a:t>
            </a:r>
          </a:p>
          <a:p>
            <a:r>
              <a:rPr lang="en-US" sz="1500" dirty="0"/>
              <a:t>(Key Selling Point)</a:t>
            </a:r>
          </a:p>
        </p:txBody>
      </p:sp>
    </p:spTree>
    <p:extLst>
      <p:ext uri="{BB962C8B-B14F-4D97-AF65-F5344CB8AC3E}">
        <p14:creationId xmlns:p14="http://schemas.microsoft.com/office/powerpoint/2010/main" val="146841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8042353" cy="719138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Simple Introduction to ASUS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9F6DFF-B54A-4CCF-AB5F-B6ABA0B38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1817" y="2064470"/>
            <a:ext cx="16899337" cy="25209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ROG</a:t>
            </a:r>
            <a:r>
              <a:rPr lang="zh-TW" altLang="en-US" dirty="0"/>
              <a:t> </a:t>
            </a:r>
            <a:r>
              <a:rPr lang="en-US" altLang="zh-TW" dirty="0"/>
              <a:t>(Republic of Gamers)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TUF Gaming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ASUS</a:t>
            </a:r>
          </a:p>
          <a:p>
            <a:pPr marL="1077569" lvl="1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/>
                </a:solidFill>
              </a:rPr>
              <a:t>ProArt</a:t>
            </a:r>
            <a:endParaRPr lang="en-US" altLang="zh-TW" dirty="0">
              <a:solidFill>
                <a:schemeClr val="bg1"/>
              </a:solidFill>
            </a:endParaRPr>
          </a:p>
          <a:p>
            <a:pPr marL="1077569" lvl="1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/>
                </a:solidFill>
              </a:rPr>
              <a:t>ZenScreen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5" name="文字版面配置區 3">
            <a:extLst>
              <a:ext uri="{FF2B5EF4-FFF2-40B4-BE49-F238E27FC236}">
                <a16:creationId xmlns:a16="http://schemas.microsoft.com/office/drawing/2014/main" id="{63B91BA6-6349-412F-96FA-970E26A1E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315" y="1345332"/>
            <a:ext cx="13897544" cy="575792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Categories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63B91BA6-6349-412F-96FA-970E26A1E4D8}"/>
              </a:ext>
            </a:extLst>
          </p:cNvPr>
          <p:cNvSpPr txBox="1">
            <a:spLocks/>
          </p:cNvSpPr>
          <p:nvPr/>
        </p:nvSpPr>
        <p:spPr>
          <a:xfrm>
            <a:off x="256315" y="5233764"/>
            <a:ext cx="13897544" cy="575792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Trade Gothic LT Pro Bold" panose="020B0803040303020004" pitchFamily="34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+mj-ea"/>
                <a:ea typeface="+mj-ea"/>
              </a:rPr>
              <a:t>Products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219F6DFF-B54A-4CCF-AB5F-B6ABA0B38436}"/>
              </a:ext>
            </a:extLst>
          </p:cNvPr>
          <p:cNvSpPr txBox="1">
            <a:spLocks/>
          </p:cNvSpPr>
          <p:nvPr/>
        </p:nvSpPr>
        <p:spPr>
          <a:xfrm>
            <a:off x="280581" y="5881836"/>
            <a:ext cx="16899337" cy="2520950"/>
          </a:xfrm>
          <a:prstGeom prst="rect">
            <a:avLst/>
          </a:prstGeom>
        </p:spPr>
        <p:txBody>
          <a:bodyPr/>
          <a:lstStyle>
            <a:lvl1pPr marL="0" indent="0" algn="l" defTabSz="904208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bg1"/>
                </a:solidFill>
                <a:latin typeface="Roboto Condensed" panose="02000000000000000000" pitchFamily="2" charset="0"/>
                <a:ea typeface="+mn-ea"/>
                <a:cs typeface="+mn-cs"/>
              </a:defRPr>
            </a:lvl1pPr>
            <a:lvl2pPr marL="734669" indent="-282565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0259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2363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66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6570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8674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90778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42882" indent="-226052" algn="l" defTabSz="90420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Gaming Gear (mouse, keyboard, headset, earphone, other peripherals)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PC components (motherboard, graphic cards, LCD, SSD, casing, cooler…</a:t>
            </a:r>
            <a:r>
              <a:rPr lang="en-US" altLang="zh-TW" dirty="0" err="1"/>
              <a:t>etc</a:t>
            </a:r>
            <a:r>
              <a:rPr lang="en-US" altLang="zh-TW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Router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PBA (Powered By Asus) – More than one ASUS product in a setup</a:t>
            </a:r>
          </a:p>
        </p:txBody>
      </p:sp>
    </p:spTree>
    <p:extLst>
      <p:ext uri="{BB962C8B-B14F-4D97-AF65-F5344CB8AC3E}">
        <p14:creationId xmlns:p14="http://schemas.microsoft.com/office/powerpoint/2010/main" val="1043835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Spec cards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Content</a:t>
            </a:r>
            <a:endParaRPr lang="zh-TW" altLang="en-US" dirty="0">
              <a:latin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8" y="3217540"/>
            <a:ext cx="3796421" cy="2870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52" y="3295548"/>
            <a:ext cx="3473909" cy="26522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31632" y="2406075"/>
            <a:ext cx="2214945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router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20572" y="2431809"/>
            <a:ext cx="4140006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ROG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971999" y="2406075"/>
            <a:ext cx="4032448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TUF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497" y="3225967"/>
            <a:ext cx="3008140" cy="42400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167336" y="6241876"/>
            <a:ext cx="3187763" cy="22322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207599" y="6197675"/>
            <a:ext cx="3448571" cy="22764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67736" y="6241876"/>
            <a:ext cx="0" cy="2304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07696" y="8723956"/>
            <a:ext cx="2214945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A6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4185109" y="8614289"/>
            <a:ext cx="2214945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A5</a:t>
            </a:r>
            <a:endParaRPr lang="en-US" dirty="0"/>
          </a:p>
        </p:txBody>
      </p:sp>
      <p:cxnSp>
        <p:nvCxnSpPr>
          <p:cNvPr id="45" name="Straight Connector 44"/>
          <p:cNvCxnSpPr>
            <a:stCxn id="10" idx="2"/>
          </p:cNvCxnSpPr>
          <p:nvPr/>
        </p:nvCxnSpPr>
        <p:spPr>
          <a:xfrm flipH="1">
            <a:off x="14544600" y="7466012"/>
            <a:ext cx="137967" cy="1080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678" y="3295548"/>
            <a:ext cx="3680614" cy="27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2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19" y="1489076"/>
            <a:ext cx="7437991" cy="7322553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Spec cards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Content</a:t>
            </a:r>
            <a:endParaRPr lang="zh-TW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3184" y="140411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Logo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227280" y="1634945"/>
            <a:ext cx="1008112" cy="141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944200" y="2858131"/>
            <a:ext cx="1800200" cy="14030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757642" y="2582711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Name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10666910" y="6169868"/>
            <a:ext cx="2941586" cy="4320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662322" y="637552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Awards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4296192" y="3246063"/>
            <a:ext cx="1209773" cy="76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61385" y="2964233"/>
            <a:ext cx="19319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Pic</a:t>
            </a:r>
          </a:p>
          <a:p>
            <a:r>
              <a:rPr lang="en-US" sz="1500" dirty="0"/>
              <a:t>(optional)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11750570" y="4407691"/>
            <a:ext cx="1911752" cy="2746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785619" y="417685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KSP Logo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8351912" y="7369451"/>
            <a:ext cx="2520280" cy="229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950616" y="7252820"/>
            <a:ext cx="36659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KSP</a:t>
            </a:r>
          </a:p>
          <a:p>
            <a:r>
              <a:rPr lang="en-US" sz="2000" dirty="0"/>
              <a:t>(Key Selling Point)</a:t>
            </a:r>
          </a:p>
          <a:p>
            <a:r>
              <a:rPr lang="en-MY" sz="2000" dirty="0"/>
              <a:t>Note: all </a:t>
            </a:r>
            <a:r>
              <a:rPr lang="en-MY" sz="2000" dirty="0" err="1"/>
              <a:t>ksp</a:t>
            </a:r>
            <a:r>
              <a:rPr lang="en-MY" sz="2000" dirty="0"/>
              <a:t> should be shorten instead of copying whole sentence from website </a:t>
            </a:r>
            <a:endParaRPr lang="en-US" sz="2000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8423920" y="1845202"/>
            <a:ext cx="1800200" cy="8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224120" y="1402097"/>
            <a:ext cx="28803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QR code</a:t>
            </a:r>
          </a:p>
          <a:p>
            <a:r>
              <a:rPr lang="en-US" sz="1500" dirty="0"/>
              <a:t>(Link to product official webpage)</a:t>
            </a:r>
          </a:p>
        </p:txBody>
      </p:sp>
    </p:spTree>
    <p:extLst>
      <p:ext uri="{BB962C8B-B14F-4D97-AF65-F5344CB8AC3E}">
        <p14:creationId xmlns:p14="http://schemas.microsoft.com/office/powerpoint/2010/main" val="9948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392" y="1705904"/>
            <a:ext cx="6749313" cy="6736742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Double digit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Content</a:t>
            </a:r>
            <a:endParaRPr lang="zh-TW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6738" y="156100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Logo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475697" y="1820141"/>
            <a:ext cx="1008112" cy="141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0352999" y="7303462"/>
            <a:ext cx="3131842" cy="5945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526645" y="7667227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shipping &amp; voucher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9470441" y="3887473"/>
            <a:ext cx="3114300" cy="288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689433" y="395053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 info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4462455" y="4801716"/>
            <a:ext cx="2578951" cy="3410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76088" y="4545001"/>
            <a:ext cx="193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Pic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3959424" y="3244577"/>
            <a:ext cx="1687584" cy="228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95196" y="2980103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Title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8423920" y="8388222"/>
            <a:ext cx="72008" cy="5179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63880" y="8936837"/>
            <a:ext cx="193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Tagline</a:t>
            </a:r>
            <a:endParaRPr lang="en-US" sz="1500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1789333" y="1982198"/>
            <a:ext cx="1800200" cy="809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589533" y="173122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Intel logo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4245935" y="7394004"/>
            <a:ext cx="3222794" cy="4093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03410" y="7205562"/>
            <a:ext cx="193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6433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88" y="1352347"/>
            <a:ext cx="5734140" cy="8104029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Promo/ PWP/ Wobbler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Content</a:t>
            </a:r>
            <a:endParaRPr lang="zh-TW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5448" y="1242661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Logo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039544" y="1473493"/>
            <a:ext cx="1008112" cy="141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010566" y="9077446"/>
            <a:ext cx="1008112" cy="141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3899" y="884661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Tagline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0583168" y="5561679"/>
            <a:ext cx="2520280" cy="229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29322" y="5607586"/>
            <a:ext cx="2174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Promo/event related info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0199729" y="4626393"/>
            <a:ext cx="2585208" cy="360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88416" y="437413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Name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1492333" y="9108634"/>
            <a:ext cx="10836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665042" y="8877801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Logo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1300941" y="7538020"/>
            <a:ext cx="1659483" cy="72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972089" y="7191771"/>
            <a:ext cx="288032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Event related info </a:t>
            </a:r>
          </a:p>
          <a:p>
            <a:r>
              <a:rPr lang="en-US" sz="1500" dirty="0"/>
              <a:t>(depending on the promo, might involve guides on how to participate…etc.)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5039544" y="3115868"/>
            <a:ext cx="2520280" cy="229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91372" y="2809005"/>
            <a:ext cx="193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Pic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11240361" y="3245335"/>
            <a:ext cx="1911752" cy="2746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175649" y="2813667"/>
            <a:ext cx="28803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Badge</a:t>
            </a:r>
          </a:p>
          <a:p>
            <a:r>
              <a:rPr lang="en-US" sz="1500" dirty="0"/>
              <a:t>(depending on the use of artwork)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5111552" y="5791297"/>
            <a:ext cx="1945247" cy="3583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175649" y="561212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Title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9323028" y="6474545"/>
            <a:ext cx="3096344" cy="426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455569" y="629885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Date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11295676" y="1619158"/>
            <a:ext cx="1911752" cy="2746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230964" y="1187490"/>
            <a:ext cx="288032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QR Code</a:t>
            </a:r>
          </a:p>
          <a:p>
            <a:r>
              <a:rPr lang="en-US" sz="1500" dirty="0"/>
              <a:t>(Link to event page)</a:t>
            </a:r>
          </a:p>
        </p:txBody>
      </p:sp>
    </p:spTree>
    <p:extLst>
      <p:ext uri="{BB962C8B-B14F-4D97-AF65-F5344CB8AC3E}">
        <p14:creationId xmlns:p14="http://schemas.microsoft.com/office/powerpoint/2010/main" val="4182879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7" y="625252"/>
            <a:ext cx="6446005" cy="9116493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Promo/ PWP/ Wobbler</a:t>
            </a:r>
            <a:endParaRPr lang="zh-TW" altLang="en-US" dirty="0"/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Content</a:t>
            </a:r>
            <a:endParaRPr lang="zh-TW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07830" y="97970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Logo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242073" y="1029633"/>
            <a:ext cx="1008112" cy="1382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37" idx="1"/>
          </p:cNvCxnSpPr>
          <p:nvPr/>
        </p:nvCxnSpPr>
        <p:spPr>
          <a:xfrm flipH="1" flipV="1">
            <a:off x="11016208" y="2094250"/>
            <a:ext cx="2747819" cy="651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2312352" y="979709"/>
            <a:ext cx="74394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145340" y="748877"/>
            <a:ext cx="1848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Dealer Logo</a:t>
            </a:r>
          </a:p>
        </p:txBody>
      </p:sp>
      <p:cxnSp>
        <p:nvCxnSpPr>
          <p:cNvPr id="22" name="Straight Connector 21"/>
          <p:cNvCxnSpPr>
            <a:stCxn id="25" idx="1"/>
          </p:cNvCxnSpPr>
          <p:nvPr/>
        </p:nvCxnSpPr>
        <p:spPr>
          <a:xfrm flipH="1" flipV="1">
            <a:off x="11954676" y="4264422"/>
            <a:ext cx="1037221" cy="515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991897" y="408512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</a:t>
            </a:r>
            <a:r>
              <a:rPr lang="en-US" sz="2400" dirty="0" err="1"/>
              <a:t>ksp</a:t>
            </a:r>
            <a:endParaRPr lang="en-US" sz="1500" dirty="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4825923" y="3506835"/>
            <a:ext cx="1581773" cy="3341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58311" y="3276003"/>
            <a:ext cx="193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Pic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764027" y="192853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Title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11960441" y="9116493"/>
            <a:ext cx="1360023" cy="207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553527" y="886377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Logo</a:t>
            </a:r>
            <a:endParaRPr 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12968808" y="3494692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name</a:t>
            </a:r>
            <a:endParaRPr lang="en-US" sz="1500" dirty="0"/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10584160" y="3506835"/>
            <a:ext cx="2324568" cy="190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78878" y="7610028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Price</a:t>
            </a:r>
            <a:endParaRPr lang="en-US" sz="1500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1980069" y="7754044"/>
            <a:ext cx="928659" cy="2538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48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255568" y="4369668"/>
            <a:ext cx="8402393" cy="719138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08936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 you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93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Scope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9F6DFF-B54A-4CCF-AB5F-B6ABA0B38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Social posting artwork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Spec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Double digit artwork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Promo/PWP/Wobbler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805" y="5521796"/>
            <a:ext cx="3044187" cy="4302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21" y="900426"/>
            <a:ext cx="3185292" cy="381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200" y="912342"/>
            <a:ext cx="3981921" cy="3920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54" y="5322736"/>
            <a:ext cx="3528392" cy="3525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394" y="5358825"/>
            <a:ext cx="3600399" cy="3590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6148" y="894085"/>
            <a:ext cx="3856535" cy="3852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8656" y="923762"/>
            <a:ext cx="3024336" cy="4292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4962" y="5304808"/>
            <a:ext cx="3744416" cy="37374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7809" y="5611351"/>
            <a:ext cx="3230581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5828" y="9112482"/>
            <a:ext cx="6696744" cy="708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By: Caryn Chong</a:t>
            </a:r>
          </a:p>
        </p:txBody>
      </p:sp>
    </p:spTree>
    <p:extLst>
      <p:ext uri="{BB962C8B-B14F-4D97-AF65-F5344CB8AC3E}">
        <p14:creationId xmlns:p14="http://schemas.microsoft.com/office/powerpoint/2010/main" val="17315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" y="1777380"/>
            <a:ext cx="3015402" cy="3007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84" y="1777380"/>
            <a:ext cx="3007312" cy="300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29" y="1777380"/>
            <a:ext cx="3007312" cy="3007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60" y="1777381"/>
            <a:ext cx="2850761" cy="40324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09174" y="5067113"/>
            <a:ext cx="218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Event Invitation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8074" y="509813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Wobbler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68419" y="5055546"/>
            <a:ext cx="218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Social media 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6738" y="5867027"/>
            <a:ext cx="218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Promotion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814" y="1705372"/>
            <a:ext cx="4137165" cy="71779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585530" y="9122196"/>
            <a:ext cx="218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Landing Page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" y="6097859"/>
            <a:ext cx="8391408" cy="21192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54671" y="83536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Banner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44" y="6529908"/>
            <a:ext cx="4043844" cy="26919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085700" y="9353028"/>
            <a:ext cx="218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Stamp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39544" y="9106037"/>
            <a:ext cx="6696744" cy="708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By: Kai Jun</a:t>
            </a:r>
          </a:p>
        </p:txBody>
      </p:sp>
    </p:spTree>
    <p:extLst>
      <p:ext uri="{BB962C8B-B14F-4D97-AF65-F5344CB8AC3E}">
        <p14:creationId xmlns:p14="http://schemas.microsoft.com/office/powerpoint/2010/main" val="192858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-1945232" y="9554244"/>
            <a:ext cx="6912768" cy="1152128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By: </a:t>
            </a:r>
            <a:r>
              <a:rPr lang="en-US" sz="4000" dirty="0" err="1" smtClean="0">
                <a:solidFill>
                  <a:srgbClr val="FF0000"/>
                </a:solidFill>
              </a:rPr>
              <a:t>Kerwin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8" y="481236"/>
            <a:ext cx="2304256" cy="38404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8" y="5953844"/>
            <a:ext cx="9504040" cy="3207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160" y="7033964"/>
            <a:ext cx="7199784" cy="2399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08" y="476485"/>
            <a:ext cx="2718812" cy="3845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5512" y="841276"/>
            <a:ext cx="3888432" cy="5488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52" y="850210"/>
            <a:ext cx="3092268" cy="3092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41" y="4548919"/>
            <a:ext cx="2112055" cy="20926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582368" y="6644307"/>
            <a:ext cx="1731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Wobbler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70406" y="4321663"/>
            <a:ext cx="673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8411" y="4321662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Promotion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55475" y="3976451"/>
            <a:ext cx="20762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Monster Hunter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promotion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759947" y="6332097"/>
            <a:ext cx="2159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Event Spec Card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87575" y="9122196"/>
            <a:ext cx="1563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Lightboard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952888" y="9410228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AIOT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2" y="874759"/>
            <a:ext cx="3101692" cy="310169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647914" y="3958731"/>
            <a:ext cx="2710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CNY Router boosting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77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ASUS WEBSITE BANNER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87016" y="1130213"/>
            <a:ext cx="16899337" cy="2520950"/>
          </a:xfrm>
        </p:spPr>
        <p:txBody>
          <a:bodyPr/>
          <a:lstStyle/>
          <a:p>
            <a:r>
              <a:rPr lang="en-US" dirty="0" smtClean="0"/>
              <a:t>Desktop: 5120 x 1554 </a:t>
            </a:r>
            <a:r>
              <a:rPr lang="en-US" dirty="0" err="1" smtClean="0"/>
              <a:t>px</a:t>
            </a:r>
            <a:endParaRPr lang="en-US" dirty="0" smtClean="0"/>
          </a:p>
          <a:p>
            <a:r>
              <a:rPr lang="en-US" dirty="0" smtClean="0"/>
              <a:t>-Green zone </a:t>
            </a:r>
            <a:r>
              <a:rPr lang="en-US" dirty="0" err="1" smtClean="0"/>
              <a:t>guildline</a:t>
            </a:r>
            <a:r>
              <a:rPr lang="en-US" dirty="0" smtClean="0"/>
              <a:t> : </a:t>
            </a:r>
            <a:br>
              <a:rPr lang="en-US" dirty="0" smtClean="0"/>
            </a:br>
            <a:r>
              <a:rPr lang="en-US" dirty="0" smtClean="0"/>
              <a:t>TOP: 320</a:t>
            </a:r>
          </a:p>
          <a:p>
            <a:r>
              <a:rPr lang="en-US" dirty="0" smtClean="0"/>
              <a:t>LEFT: 1400</a:t>
            </a:r>
          </a:p>
          <a:p>
            <a:r>
              <a:rPr lang="en-US" dirty="0" smtClean="0"/>
              <a:t>BOTTOM: 110</a:t>
            </a:r>
          </a:p>
          <a:p>
            <a:r>
              <a:rPr lang="en-US" dirty="0" smtClean="0"/>
              <a:t>RIGHT: 1410</a:t>
            </a:r>
            <a:endParaRPr lang="en-MY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7551" y="4117305"/>
            <a:ext cx="16899337" cy="2520950"/>
          </a:xfrm>
        </p:spPr>
        <p:txBody>
          <a:bodyPr/>
          <a:lstStyle/>
          <a:p>
            <a:r>
              <a:rPr lang="en-US" dirty="0" smtClean="0"/>
              <a:t>Tablet: 2560 x 1396 </a:t>
            </a:r>
            <a:r>
              <a:rPr lang="en-US" dirty="0" err="1" smtClean="0"/>
              <a:t>px</a:t>
            </a:r>
            <a:endParaRPr lang="en-US" dirty="0" smtClean="0"/>
          </a:p>
          <a:p>
            <a:r>
              <a:rPr lang="en-US" dirty="0" smtClean="0"/>
              <a:t>-Green zone </a:t>
            </a:r>
            <a:r>
              <a:rPr lang="en-US" dirty="0" err="1" smtClean="0"/>
              <a:t>guildline</a:t>
            </a:r>
            <a:r>
              <a:rPr lang="en-US" dirty="0" smtClean="0"/>
              <a:t> : </a:t>
            </a:r>
            <a:br>
              <a:rPr lang="en-US" dirty="0" smtClean="0"/>
            </a:br>
            <a:r>
              <a:rPr lang="en-US" dirty="0" smtClean="0"/>
              <a:t>TOP: 210</a:t>
            </a:r>
          </a:p>
          <a:p>
            <a:r>
              <a:rPr lang="en-US" dirty="0" smtClean="0"/>
              <a:t>LEFT: 570</a:t>
            </a:r>
          </a:p>
          <a:p>
            <a:r>
              <a:rPr lang="en-US" dirty="0" smtClean="0"/>
              <a:t>BOTTOM: 130</a:t>
            </a:r>
          </a:p>
          <a:p>
            <a:r>
              <a:rPr lang="en-US" dirty="0" smtClean="0"/>
              <a:t>RIGHT: 590</a:t>
            </a:r>
            <a:endParaRPr lang="en-MY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87016" y="7137628"/>
            <a:ext cx="16899337" cy="2520950"/>
          </a:xfrm>
        </p:spPr>
        <p:txBody>
          <a:bodyPr/>
          <a:lstStyle/>
          <a:p>
            <a:r>
              <a:rPr lang="en-US" dirty="0" smtClean="0"/>
              <a:t>Mobile: 1460 x 1096 </a:t>
            </a:r>
            <a:r>
              <a:rPr lang="en-US" dirty="0" err="1" smtClean="0"/>
              <a:t>px</a:t>
            </a:r>
            <a:endParaRPr lang="en-US" dirty="0" smtClean="0"/>
          </a:p>
          <a:p>
            <a:r>
              <a:rPr lang="en-US" dirty="0" smtClean="0"/>
              <a:t>-Green zone </a:t>
            </a:r>
            <a:r>
              <a:rPr lang="en-US" dirty="0" err="1" smtClean="0"/>
              <a:t>guildline</a:t>
            </a:r>
            <a:r>
              <a:rPr lang="en-US" dirty="0" smtClean="0"/>
              <a:t> :</a:t>
            </a:r>
            <a:br>
              <a:rPr lang="en-US" dirty="0" smtClean="0"/>
            </a:br>
            <a:r>
              <a:rPr lang="en-US" dirty="0" smtClean="0"/>
              <a:t>TOP: 145</a:t>
            </a:r>
          </a:p>
          <a:p>
            <a:r>
              <a:rPr lang="en-US" dirty="0" smtClean="0"/>
              <a:t>LEFT: 435</a:t>
            </a:r>
          </a:p>
          <a:p>
            <a:r>
              <a:rPr lang="en-US" dirty="0" smtClean="0"/>
              <a:t>BOTTOM: 120</a:t>
            </a:r>
          </a:p>
          <a:p>
            <a:r>
              <a:rPr lang="en-US" dirty="0" smtClean="0"/>
              <a:t>RIGHT: 425</a:t>
            </a:r>
            <a:endParaRPr lang="en-MY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14" y="1104489"/>
            <a:ext cx="8475342" cy="2572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26" y="4099771"/>
            <a:ext cx="4673319" cy="2548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80" y="7164349"/>
            <a:ext cx="3287011" cy="24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9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ROG WEBSITE BANNER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Desktop : 1920 x 740 </a:t>
            </a:r>
            <a:r>
              <a:rPr lang="en-US" dirty="0" err="1" smtClean="0"/>
              <a:t>px</a:t>
            </a:r>
            <a:endParaRPr lang="en-US" dirty="0" smtClean="0"/>
          </a:p>
          <a:p>
            <a:r>
              <a:rPr lang="en-US" dirty="0" smtClean="0"/>
              <a:t>No need green zone</a:t>
            </a:r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432" y="1201316"/>
            <a:ext cx="6840760" cy="263654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7550" y="4557940"/>
            <a:ext cx="16899337" cy="2520950"/>
          </a:xfrm>
        </p:spPr>
        <p:txBody>
          <a:bodyPr/>
          <a:lstStyle/>
          <a:p>
            <a:r>
              <a:rPr lang="en-US" dirty="0" smtClean="0"/>
              <a:t>Mobile : 1080 x 1500 </a:t>
            </a:r>
            <a:r>
              <a:rPr lang="en-US" dirty="0" err="1" smtClean="0"/>
              <a:t>px</a:t>
            </a:r>
            <a:endParaRPr lang="en-US" dirty="0" smtClean="0"/>
          </a:p>
          <a:p>
            <a:r>
              <a:rPr lang="en-US" dirty="0" smtClean="0"/>
              <a:t>No need green zone</a:t>
            </a:r>
            <a:endParaRPr lang="en-MY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6" y="4368253"/>
            <a:ext cx="2088232" cy="29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2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543600" y="4873724"/>
            <a:ext cx="8402393" cy="719138"/>
          </a:xfrm>
        </p:spPr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78964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45" y="1273325"/>
            <a:ext cx="7677852" cy="7677852"/>
          </a:xfrm>
          <a:prstGeom prst="rect">
            <a:avLst/>
          </a:prstGeom>
        </p:spPr>
      </p:pic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237551" y="1705372"/>
            <a:ext cx="13897544" cy="7633790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1s, 10s, 1min</a:t>
            </a:r>
          </a:p>
          <a:p>
            <a:r>
              <a:rPr lang="en-US" altLang="zh-TW" dirty="0">
                <a:latin typeface="+mj-ea"/>
              </a:rPr>
              <a:t>Clear and simple</a:t>
            </a:r>
          </a:p>
          <a:p>
            <a:endParaRPr lang="en-US" altLang="zh-TW" dirty="0">
              <a:latin typeface="+mj-ea"/>
            </a:endParaRPr>
          </a:p>
          <a:p>
            <a:pPr marL="342900" indent="-342900">
              <a:buFontTx/>
              <a:buChar char="-"/>
            </a:pPr>
            <a:r>
              <a:rPr lang="en-US" altLang="zh-TW" dirty="0">
                <a:latin typeface="+mj-ea"/>
              </a:rPr>
              <a:t>Lower the priority, smaller /</a:t>
            </a:r>
          </a:p>
          <a:p>
            <a:r>
              <a:rPr lang="en-US" altLang="zh-TW" dirty="0">
                <a:latin typeface="+mj-ea"/>
              </a:rPr>
              <a:t>less prevalent the elements</a:t>
            </a:r>
          </a:p>
          <a:p>
            <a:endParaRPr lang="en-MY" altLang="zh-TW" dirty="0">
              <a:latin typeface="+mj-ea"/>
            </a:endParaRPr>
          </a:p>
          <a:p>
            <a:pPr marL="342900" indent="-342900">
              <a:buFontTx/>
              <a:buChar char="-"/>
            </a:pPr>
            <a:r>
              <a:rPr lang="en-MY" altLang="zh-TW" dirty="0">
                <a:latin typeface="+mj-ea"/>
              </a:rPr>
              <a:t>Google visual hierarchy to learn</a:t>
            </a:r>
          </a:p>
          <a:p>
            <a:r>
              <a:rPr lang="en-MY" altLang="zh-TW" dirty="0">
                <a:latin typeface="+mj-ea"/>
              </a:rPr>
              <a:t>more</a:t>
            </a:r>
            <a:endParaRPr lang="en-US" altLang="zh-TW" dirty="0">
              <a:latin typeface="+mj-ea"/>
            </a:endParaRPr>
          </a:p>
          <a:p>
            <a:pPr marL="342900" indent="-342900">
              <a:buFontTx/>
              <a:buChar char="-"/>
            </a:pPr>
            <a:endParaRPr lang="en-US" altLang="zh-TW" dirty="0">
              <a:latin typeface="+mj-ea"/>
            </a:endParaRPr>
          </a:p>
        </p:txBody>
      </p: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05550711-7A4A-444A-8F9A-3D33B8C83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551" y="193204"/>
            <a:ext cx="5306049" cy="719138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Concept</a:t>
            </a:r>
            <a:endParaRPr lang="zh-TW" altLang="en-US" dirty="0">
              <a:latin typeface="+mj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31832" y="2137420"/>
            <a:ext cx="3603196" cy="3312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235028" y="2642147"/>
            <a:ext cx="2085436" cy="6474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13379011" y="2173759"/>
            <a:ext cx="1512168" cy="575792"/>
          </a:xfrm>
        </p:spPr>
        <p:txBody>
          <a:bodyPr/>
          <a:lstStyle/>
          <a:p>
            <a:r>
              <a:rPr lang="en-US" altLang="zh-TW" sz="6000" dirty="0">
                <a:latin typeface="+mj-ea"/>
              </a:rPr>
              <a:t>1s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31632" y="5575183"/>
            <a:ext cx="7200800" cy="12427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656168" y="4009628"/>
            <a:ext cx="2160240" cy="14401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2816408" y="5015596"/>
            <a:ext cx="1728192" cy="434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3029626" y="5602188"/>
            <a:ext cx="1667374" cy="7106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14824223" y="5026396"/>
            <a:ext cx="1512168" cy="575792"/>
          </a:xfrm>
        </p:spPr>
        <p:txBody>
          <a:bodyPr/>
          <a:lstStyle/>
          <a:p>
            <a:r>
              <a:rPr lang="en-US" altLang="zh-TW" sz="6000" dirty="0">
                <a:latin typeface="+mj-ea"/>
              </a:rPr>
              <a:t>10s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51712" y="4513684"/>
            <a:ext cx="2376264" cy="6120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43700" y="6907948"/>
            <a:ext cx="5580620" cy="10621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570490" y="8186092"/>
            <a:ext cx="1485278" cy="76508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236230" y="4760365"/>
            <a:ext cx="2315482" cy="140950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8" idx="1"/>
          </p:cNvCxnSpPr>
          <p:nvPr/>
        </p:nvCxnSpPr>
        <p:spPr>
          <a:xfrm>
            <a:off x="4388630" y="6322267"/>
            <a:ext cx="2055070" cy="111674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9" idx="1"/>
          </p:cNvCxnSpPr>
          <p:nvPr/>
        </p:nvCxnSpPr>
        <p:spPr>
          <a:xfrm>
            <a:off x="4178219" y="6416548"/>
            <a:ext cx="1392271" cy="215208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2087216" y="5743155"/>
            <a:ext cx="2495502" cy="575792"/>
          </a:xfrm>
        </p:spPr>
        <p:txBody>
          <a:bodyPr/>
          <a:lstStyle/>
          <a:p>
            <a:r>
              <a:rPr lang="en-US" altLang="zh-TW" sz="6000" dirty="0">
                <a:latin typeface="+mj-ea"/>
              </a:rPr>
              <a:t>1 min</a:t>
            </a:r>
          </a:p>
        </p:txBody>
      </p:sp>
    </p:spTree>
    <p:extLst>
      <p:ext uri="{BB962C8B-B14F-4D97-AF65-F5344CB8AC3E}">
        <p14:creationId xmlns:p14="http://schemas.microsoft.com/office/powerpoint/2010/main" val="1639799490"/>
      </p:ext>
    </p:extLst>
  </p:cSld>
  <p:clrMapOvr>
    <a:masterClrMapping/>
  </p:clrMapOvr>
</p:sld>
</file>

<file path=ppt/theme/theme1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rade Gothic LT Pro Bold"/>
        <a:ea typeface="Trade Gothic LT Pro Bold"/>
        <a:cs typeface=""/>
      </a:majorFont>
      <a:minorFont>
        <a:latin typeface="Roboto Condensed"/>
        <a:ea typeface="Roboto Condense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33997</TotalTime>
  <Words>730</Words>
  <Application>Microsoft Office PowerPoint</Application>
  <PresentationFormat>Custom</PresentationFormat>
  <Paragraphs>265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微軟正黑體</vt:lpstr>
      <vt:lpstr>新細明體</vt:lpstr>
      <vt:lpstr>Arial</vt:lpstr>
      <vt:lpstr>Calibri</vt:lpstr>
      <vt:lpstr>DIN Pro Cond</vt:lpstr>
      <vt:lpstr>Kairos Sans W1G Cn Bold</vt:lpstr>
      <vt:lpstr>Roboto Condensed</vt:lpstr>
      <vt:lpstr>ROG Fonts</vt:lpstr>
      <vt:lpstr>Trade Gothic LT Pro Bold</vt:lpstr>
      <vt:lpstr>TT Norms Pro</vt:lpstr>
      <vt:lpstr>1_自訂設計</vt:lpstr>
      <vt:lpstr>Graphic design intern guide V2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Natasha Lee(李正梅)</dc:creator>
  <cp:lastModifiedBy>op.intern</cp:lastModifiedBy>
  <cp:revision>1058</cp:revision>
  <cp:lastPrinted>2014-07-10T10:53:53Z</cp:lastPrinted>
  <dcterms:created xsi:type="dcterms:W3CDTF">2014-05-07T05:31:30Z</dcterms:created>
  <dcterms:modified xsi:type="dcterms:W3CDTF">2025-04-04T10:04:25Z</dcterms:modified>
</cp:coreProperties>
</file>